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29"/>
    <p:restoredTop sz="85235"/>
  </p:normalViewPr>
  <p:slideViewPr>
    <p:cSldViewPr snapToGrid="0" snapToObjects="1">
      <p:cViewPr>
        <p:scale>
          <a:sx n="93" d="100"/>
          <a:sy n="93" d="100"/>
        </p:scale>
        <p:origin x="2552" y="19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10/18/22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446978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878026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amilchlosta/dspc_coursera/blob/96b013dbb88d8ea1b2564cf7b73bd9b556756f07/Applied%20Data%20Science%20Capstone/03%20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milchlosta/dspc_coursera/blob/96b013dbb88d8ea1b2564cf7b73bd9b556756f07/Applied%20Data%20Science%20Capstone/04%20spacex-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milchlosta/dspc_coursera/blob/d4b7e0fc6ecd1cbf9abae82f3b41f5c426eab1fd/Applied%20Data%20Science%20Capstone/07%20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kamilchlosta/dspc_coursera/blob/96b013dbb88d8ea1b2564cf7b73bd9b556756f07/Applied%20Data%20Science%20Capstone/01%20spacex-data-collection-api.ipynb"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amilchlosta/dspc_coursera/blob/96b013dbb88d8ea1b2564cf7b73bd9b556756f07/Applied%20Data%20Science%20Capstone/02%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Kamil </a:t>
            </a:r>
            <a:r>
              <a:rPr lang="en-US" dirty="0" err="1">
                <a:solidFill>
                  <a:schemeClr val="bg2"/>
                </a:solidFill>
                <a:latin typeface="Abadi"/>
                <a:ea typeface="SF Pro" pitchFamily="2" charset="0"/>
                <a:cs typeface="SF Pro" pitchFamily="2" charset="0"/>
              </a:rPr>
              <a:t>Chłosta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18</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pPr algn="just"/>
            <a:r>
              <a:rPr lang="en-US" sz="2200" dirty="0">
                <a:solidFill>
                  <a:schemeClr val="accent3">
                    <a:lumMod val="25000"/>
                  </a:schemeClr>
                </a:solidFill>
                <a:latin typeface="Abadi" panose="020B0604020104020204" pitchFamily="34" charset="0"/>
              </a:rPr>
              <a:t>Exploratory data analysis has been performed and the training labels have been determined</a:t>
            </a:r>
          </a:p>
          <a:p>
            <a:pPr algn="just"/>
            <a:r>
              <a:rPr lang="en-US" sz="2200" dirty="0">
                <a:solidFill>
                  <a:schemeClr val="accent3">
                    <a:lumMod val="25000"/>
                  </a:schemeClr>
                </a:solidFill>
                <a:latin typeface="Abadi" panose="020B0604020104020204" pitchFamily="34" charset="0"/>
              </a:rPr>
              <a:t>The number of launches at each site and the number and occurrence of each orbits have been calculated</a:t>
            </a:r>
          </a:p>
          <a:p>
            <a:pPr algn="just"/>
            <a:r>
              <a:rPr lang="en-US" sz="2200" dirty="0">
                <a:solidFill>
                  <a:schemeClr val="accent3">
                    <a:lumMod val="25000"/>
                  </a:schemeClr>
                </a:solidFill>
                <a:latin typeface="Abadi" panose="020B0604020104020204" pitchFamily="34" charset="0"/>
              </a:rPr>
              <a:t>Landing outcome label from outcome column have been determined and the results have been exported to csv.</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endParaRPr lang="en-US" dirty="0"/>
          </a:p>
          <a:p>
            <a:pPr algn="just"/>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5000794" cy="2236712"/>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The data has been explored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34028" y="3732415"/>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SpaceX dataset has been loaded into a PostgreSQL database inside of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EDA with SQL has been applied to get insight from the data. SQL queries have been executed to find out for example: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here</a:t>
            </a:r>
            <a:r>
              <a:rPr lang="en-US" sz="2200" dirty="0">
                <a:solidFill>
                  <a:schemeClr val="accent3">
                    <a:lumMod val="25000"/>
                  </a:schemeClr>
                </a:solidFill>
                <a:latin typeface="Abadi"/>
              </a:rPr>
              <a:t>.</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identified which launch sites have relatively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if launch sites are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has been built</a:t>
            </a:r>
          </a:p>
          <a:p>
            <a:pPr>
              <a:lnSpc>
                <a:spcPct val="100000"/>
              </a:lnSpc>
              <a:spcBef>
                <a:spcPts val="1400"/>
              </a:spcBef>
            </a:pPr>
            <a:r>
              <a:rPr lang="en-US" sz="2200" dirty="0">
                <a:solidFill>
                  <a:schemeClr val="accent3">
                    <a:lumMod val="25000"/>
                  </a:schemeClr>
                </a:solidFill>
                <a:latin typeface="Abadi" panose="020B0604020104020204" pitchFamily="34" charset="0"/>
              </a:rPr>
              <a:t>pie charts showing the total launches by a certain sites have been plotted</a:t>
            </a:r>
          </a:p>
          <a:p>
            <a:pPr>
              <a:lnSpc>
                <a:spcPct val="100000"/>
              </a:lnSpc>
              <a:spcBef>
                <a:spcPts val="1400"/>
              </a:spcBef>
            </a:pPr>
            <a:r>
              <a:rPr lang="en-US" sz="2200" dirty="0">
                <a:solidFill>
                  <a:schemeClr val="accent3">
                    <a:lumMod val="25000"/>
                  </a:schemeClr>
                </a:solidFill>
                <a:latin typeface="Abadi" panose="020B0604020104020204" pitchFamily="34" charset="0"/>
              </a:rPr>
              <a:t>scatter graph showing the relationship with Outcome and Payload Mass (Kg) for the different booster version have been plotted</a:t>
            </a:r>
          </a:p>
          <a:p>
            <a:pPr>
              <a:lnSpc>
                <a:spcPct val="100000"/>
              </a:lnSpc>
              <a:spcBef>
                <a:spcPts val="1400"/>
              </a:spcBef>
            </a:pPr>
            <a:r>
              <a:rPr lang="en-US" sz="2200" dirty="0">
                <a:solidFill>
                  <a:schemeClr val="accent3">
                    <a:lumMod val="25000"/>
                  </a:schemeClr>
                </a:solidFill>
                <a:latin typeface="Abadi"/>
              </a:rPr>
              <a:t>the link to the app code is </a:t>
            </a:r>
            <a:r>
              <a:rPr lang="en-US" sz="2200" dirty="0">
                <a:solidFill>
                  <a:srgbClr val="1C7DDB"/>
                </a:solidFill>
                <a:latin typeface="Abadi" panose="020B0604020104020204" pitchFamily="34" charset="0"/>
                <a:hlinkClick r:id="rId3"/>
              </a:rPr>
              <a:t>here</a:t>
            </a:r>
            <a:r>
              <a:rPr lang="en-US" sz="2200" dirty="0">
                <a:solidFill>
                  <a:srgbClr val="1C7DDB"/>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tuned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here.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256833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4679949" y="1071405"/>
            <a:ext cx="6877050" cy="1971675"/>
          </a:xfrm>
          <a:prstGeom prst="rect">
            <a:avLst/>
          </a:prstGeom>
        </p:spPr>
      </p:pic>
      <p:pic>
        <p:nvPicPr>
          <p:cNvPr id="1028" name="Picture 4">
            <a:extLst>
              <a:ext uri="{FF2B5EF4-FFF2-40B4-BE49-F238E27FC236}">
                <a16:creationId xmlns:a16="http://schemas.microsoft.com/office/drawing/2014/main" id="{7305B413-766C-571A-3312-BBBB3960F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8296"/>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ES-L1, GEO, HEO, SSO, VLEO orbits have the best success rate.</a:t>
            </a:r>
          </a:p>
          <a:p>
            <a:pPr>
              <a:spcBef>
                <a:spcPts val="1400"/>
              </a:spcBef>
            </a:pPr>
            <a:r>
              <a:rPr lang="en-US" sz="2200" dirty="0">
                <a:latin typeface="Abadi" panose="020B0604020104020204" pitchFamily="34" charset="0"/>
              </a:rPr>
              <a:t>The SO orbit has the worst success rate (only failures)</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2050" name="Picture 2">
            <a:extLst>
              <a:ext uri="{FF2B5EF4-FFF2-40B4-BE49-F238E27FC236}">
                <a16:creationId xmlns:a16="http://schemas.microsoft.com/office/drawing/2014/main" id="{7045706D-22D4-6351-900E-A1E0AF776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16272"/>
            <a:ext cx="4902200"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success is related to the number of flights </a:t>
            </a:r>
          </a:p>
          <a:p>
            <a:pPr>
              <a:lnSpc>
                <a:spcPct val="100000"/>
              </a:lnSpc>
              <a:spcBef>
                <a:spcPts val="1400"/>
              </a:spcBef>
            </a:pPr>
            <a:r>
              <a:rPr lang="en-US" sz="2200" dirty="0">
                <a:solidFill>
                  <a:schemeClr val="accent3">
                    <a:lumMod val="25000"/>
                  </a:schemeClr>
                </a:solidFill>
                <a:latin typeface="Abadi" panose="020B0604020104020204" pitchFamily="34" charset="0"/>
              </a:rPr>
              <a:t>in the GTO orbit, there is no relationship between flight number and the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4" name="Picture 2">
            <a:extLst>
              <a:ext uri="{FF2B5EF4-FFF2-40B4-BE49-F238E27FC236}">
                <a16:creationId xmlns:a16="http://schemas.microsoft.com/office/drawing/2014/main" id="{4135664F-8757-384F-C94C-456629BC3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44323"/>
            <a:ext cx="1219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landings are more likely to happen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7" y="1779204"/>
            <a:ext cx="4334932" cy="4393982"/>
          </a:xfrm>
          <a:prstGeom prst="rect">
            <a:avLst/>
          </a:prstGeom>
        </p:spPr>
        <p:txBody>
          <a:bodyPr vert="horz" lIns="91440" tIns="45720" rIns="91440" bIns="45720" rtlCol="0">
            <a:normAutofit/>
          </a:bodyPr>
          <a:lstStyle/>
          <a:p>
            <a:pPr algn="just">
              <a:spcBef>
                <a:spcPts val="1400"/>
              </a:spcBef>
            </a:pPr>
            <a:r>
              <a:rPr lang="en-US" sz="2200" dirty="0">
                <a:latin typeface="Abadi" panose="020B0604020104020204" pitchFamily="34" charset="0"/>
              </a:rPr>
              <a:t>success rate kept on increasing since 2013 till 2020 apart from slight setback in 2018</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4098" name="Picture 2">
            <a:extLst>
              <a:ext uri="{FF2B5EF4-FFF2-40B4-BE49-F238E27FC236}">
                <a16:creationId xmlns:a16="http://schemas.microsoft.com/office/drawing/2014/main" id="{B89E8726-EB0B-16B7-6830-231DE0E8C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9721" y="2012804"/>
            <a:ext cx="5451700" cy="370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Used SQL</a:t>
            </a:r>
            <a:r>
              <a:rPr lang="en-US" sz="2200" b="1" dirty="0">
                <a:latin typeface="Abadi" panose="020B0604020104020204" pitchFamily="34" charset="0"/>
              </a:rPr>
              <a:t> 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B316AC43-F5AD-0E9C-326A-373D239ABDCF}"/>
              </a:ext>
            </a:extLst>
          </p:cNvPr>
          <p:cNvPicPr>
            <a:picLocks noChangeAspect="1"/>
          </p:cNvPicPr>
          <p:nvPr/>
        </p:nvPicPr>
        <p:blipFill>
          <a:blip r:embed="rId2"/>
          <a:stretch>
            <a:fillRect/>
          </a:stretch>
        </p:blipFill>
        <p:spPr>
          <a:xfrm>
            <a:off x="5295322" y="1935308"/>
            <a:ext cx="5740400" cy="3276600"/>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72675" y="1532820"/>
            <a:ext cx="10597786" cy="258651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10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D565653E-DE1C-57C1-2B62-F898776121B4}"/>
              </a:ext>
            </a:extLst>
          </p:cNvPr>
          <p:cNvPicPr>
            <a:picLocks noChangeAspect="1"/>
          </p:cNvPicPr>
          <p:nvPr/>
        </p:nvPicPr>
        <p:blipFill>
          <a:blip r:embed="rId3"/>
          <a:stretch>
            <a:fillRect/>
          </a:stretch>
        </p:blipFill>
        <p:spPr>
          <a:xfrm>
            <a:off x="1972675" y="1934458"/>
            <a:ext cx="7772400" cy="40911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carried by boosters from NASA as 99980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B0824E8C-5E23-BC1A-FEAF-A53BB2CA14DD}"/>
              </a:ext>
            </a:extLst>
          </p:cNvPr>
          <p:cNvPicPr>
            <a:picLocks noChangeAspect="1"/>
          </p:cNvPicPr>
          <p:nvPr/>
        </p:nvPicPr>
        <p:blipFill>
          <a:blip r:embed="rId3"/>
          <a:stretch>
            <a:fillRect/>
          </a:stretch>
        </p:blipFill>
        <p:spPr>
          <a:xfrm>
            <a:off x="2209800" y="2624271"/>
            <a:ext cx="7772400" cy="212874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lgn="just">
              <a:spcBef>
                <a:spcPts val="1400"/>
              </a:spcBef>
            </a:pPr>
            <a:r>
              <a:rPr lang="en-US" sz="2000" dirty="0">
                <a:latin typeface="Abadi" panose="020B0604020104020204" pitchFamily="34" charset="0"/>
              </a:rPr>
              <a:t>the average payload mass carried by booster version F9 v1.1: 2928.4 kg</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lgn="just">
              <a:spcBef>
                <a:spcPts val="1400"/>
              </a:spcBef>
            </a:pPr>
            <a:r>
              <a:rPr lang="en-US" sz="1800" dirty="0">
                <a:latin typeface="Abadi" panose="020B0604020104020204" pitchFamily="34" charset="0"/>
              </a:rPr>
              <a:t>the date of the first successful landing outcome on ground pad was 01</a:t>
            </a:r>
            <a:r>
              <a:rPr lang="en-US" sz="1800" baseline="30000" dirty="0">
                <a:latin typeface="Abadi" panose="020B0604020104020204" pitchFamily="34" charset="0"/>
              </a:rPr>
              <a:t>st</a:t>
            </a:r>
            <a:r>
              <a:rPr lang="en-US" sz="1800" dirty="0">
                <a:latin typeface="Abadi" panose="020B0604020104020204" pitchFamily="34" charset="0"/>
              </a:rPr>
              <a:t> May 2017</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E390E03E-BD3A-D03F-8A17-9BAAC13D3352}"/>
              </a:ext>
            </a:extLst>
          </p:cNvPr>
          <p:cNvPicPr>
            <a:picLocks noChangeAspect="1"/>
          </p:cNvPicPr>
          <p:nvPr/>
        </p:nvPicPr>
        <p:blipFill>
          <a:blip r:embed="rId2"/>
          <a:stretch>
            <a:fillRect/>
          </a:stretch>
        </p:blipFill>
        <p:spPr>
          <a:xfrm>
            <a:off x="163073" y="3178576"/>
            <a:ext cx="11865854" cy="206243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2710" y="1782981"/>
            <a:ext cx="10575822" cy="1002287"/>
          </a:xfrm>
          <a:prstGeom prst="rect">
            <a:avLst/>
          </a:prstGeom>
        </p:spPr>
        <p:txBody>
          <a:bodyPr vert="horz" lIns="91440" tIns="45720" rIns="91440" bIns="45720" rtlCol="0">
            <a:normAutofit/>
          </a:bodyPr>
          <a:lstStyle/>
          <a:p>
            <a:pPr algn="just">
              <a:spcBef>
                <a:spcPts val="1400"/>
              </a:spcBef>
            </a:pPr>
            <a:r>
              <a:rPr lang="en-US" sz="2000" dirty="0">
                <a:latin typeface="Abadi" panose="020B0604020104020204" pitchFamily="34" charset="0"/>
              </a:rPr>
              <a:t>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lgn="just">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C7ABFE6E-601B-78FA-F13D-20BD06657357}"/>
              </a:ext>
            </a:extLst>
          </p:cNvPr>
          <p:cNvPicPr>
            <a:picLocks noChangeAspect="1"/>
          </p:cNvPicPr>
          <p:nvPr/>
        </p:nvPicPr>
        <p:blipFill>
          <a:blip r:embed="rId2"/>
          <a:stretch>
            <a:fillRect/>
          </a:stretch>
        </p:blipFill>
        <p:spPr>
          <a:xfrm>
            <a:off x="972708" y="2850105"/>
            <a:ext cx="10516285" cy="30350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5" name="Content Placeholder 2">
            <a:extLst>
              <a:ext uri="{FF2B5EF4-FFF2-40B4-BE49-F238E27FC236}">
                <a16:creationId xmlns:a16="http://schemas.microsoft.com/office/drawing/2014/main" id="{28BFF7BF-A9D6-4BBC-E8EA-026644D0801D}"/>
              </a:ext>
            </a:extLst>
          </p:cNvPr>
          <p:cNvSpPr txBox="1">
            <a:spLocks/>
          </p:cNvSpPr>
          <p:nvPr/>
        </p:nvSpPr>
        <p:spPr>
          <a:xfrm>
            <a:off x="958903" y="1680520"/>
            <a:ext cx="4017889" cy="463883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 (seaborn python module)</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 (using </a:t>
            </a:r>
            <a:r>
              <a:rPr lang="en-US" sz="1800" dirty="0" err="1">
                <a:solidFill>
                  <a:schemeClr val="accent3">
                    <a:lumMod val="25000"/>
                  </a:schemeClr>
                </a:solidFill>
                <a:latin typeface="Abadi" panose="020B0604020104020204" pitchFamily="34" charset="0"/>
              </a:rPr>
              <a:t>sqlite</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and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 problem)</a:t>
            </a:r>
          </a:p>
        </p:txBody>
      </p:sp>
      <p:sp>
        <p:nvSpPr>
          <p:cNvPr id="6" name="Content Placeholder 2">
            <a:extLst>
              <a:ext uri="{FF2B5EF4-FFF2-40B4-BE49-F238E27FC236}">
                <a16:creationId xmlns:a16="http://schemas.microsoft.com/office/drawing/2014/main" id="{4C2ED6E7-205D-DEB6-5E35-45B834198C84}"/>
              </a:ext>
            </a:extLst>
          </p:cNvPr>
          <p:cNvSpPr txBox="1">
            <a:spLocks/>
          </p:cNvSpPr>
          <p:nvPr/>
        </p:nvSpPr>
        <p:spPr>
          <a:xfrm>
            <a:off x="6119048" y="1680520"/>
            <a:ext cx="4017889" cy="46388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46910" y="1782981"/>
            <a:ext cx="10301622" cy="648971"/>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used </a:t>
            </a:r>
            <a:r>
              <a:rPr lang="en-US" sz="2000" b="1" dirty="0">
                <a:latin typeface="Abadi" panose="020B0604020104020204" pitchFamily="34" charset="0"/>
              </a:rPr>
              <a:t>Group By</a:t>
            </a:r>
            <a:r>
              <a:rPr lang="en-US" sz="2000" dirty="0">
                <a:latin typeface="Abadi" panose="020B0604020104020204" pitchFamily="34" charset="0"/>
              </a:rPr>
              <a:t> the Mission Outcome to see number of successes and failures.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4875F7B1-F734-548F-CA15-D056B8B6D027}"/>
              </a:ext>
            </a:extLst>
          </p:cNvPr>
          <p:cNvPicPr>
            <a:picLocks noChangeAspect="1"/>
          </p:cNvPicPr>
          <p:nvPr/>
        </p:nvPicPr>
        <p:blipFill>
          <a:blip r:embed="rId2"/>
          <a:stretch>
            <a:fillRect/>
          </a:stretch>
        </p:blipFill>
        <p:spPr>
          <a:xfrm>
            <a:off x="1320278" y="2534350"/>
            <a:ext cx="10068158" cy="3093791"/>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1940439"/>
            <a:ext cx="10775452" cy="525669"/>
          </a:xfrm>
          <a:prstGeom prst="rect">
            <a:avLst/>
          </a:prstGeom>
        </p:spPr>
        <p:txBody>
          <a:bodyPr vert="horz" lIns="91440" tIns="45720" rIns="91440" bIns="45720" rtlCol="0">
            <a:normAutofit lnSpcReduction="10000"/>
          </a:bodyPr>
          <a:lstStyle/>
          <a:p>
            <a:pPr>
              <a:spcBef>
                <a:spcPts val="1400"/>
              </a:spcBef>
            </a:pPr>
            <a:r>
              <a:rPr lang="en-US" sz="1600" dirty="0">
                <a:latin typeface="Abadi" panose="020B0604020104020204" pitchFamily="34" charset="0"/>
              </a:rPr>
              <a:t>determined the booster that carried the maximum payload using a subquery in the </a:t>
            </a:r>
            <a:r>
              <a:rPr lang="en-US" sz="1600" b="1" dirty="0">
                <a:latin typeface="Abadi" panose="020B0604020104020204" pitchFamily="34" charset="0"/>
              </a:rPr>
              <a:t>WHERE</a:t>
            </a:r>
            <a:r>
              <a:rPr lang="en-US" sz="1600" dirty="0">
                <a:latin typeface="Abadi" panose="020B0604020104020204" pitchFamily="34" charset="0"/>
              </a:rPr>
              <a:t> clause and the </a:t>
            </a:r>
            <a:r>
              <a:rPr lang="en-US" sz="1600" b="1" dirty="0">
                <a:latin typeface="Abadi" panose="020B0604020104020204" pitchFamily="34" charset="0"/>
              </a:rPr>
              <a:t>MAX() </a:t>
            </a:r>
            <a:r>
              <a:rPr lang="en-US" sz="16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FD4DC729-34AA-EC39-DE7E-67809AF81635}"/>
              </a:ext>
            </a:extLst>
          </p:cNvPr>
          <p:cNvPicPr>
            <a:picLocks noChangeAspect="1"/>
          </p:cNvPicPr>
          <p:nvPr/>
        </p:nvPicPr>
        <p:blipFill>
          <a:blip r:embed="rId2"/>
          <a:stretch>
            <a:fillRect/>
          </a:stretch>
        </p:blipFill>
        <p:spPr>
          <a:xfrm>
            <a:off x="862366" y="2466109"/>
            <a:ext cx="10239474" cy="425536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6960" y="1825624"/>
            <a:ext cx="11818078" cy="1101435"/>
          </a:xfrm>
          <a:prstGeom prst="rect">
            <a:avLst/>
          </a:prstGeom>
        </p:spPr>
        <p:txBody>
          <a:bodyPr lIns="91440" tIns="45720" rIns="91440" bIns="45720" anchor="t">
            <a:normAutofit/>
          </a:bodyPr>
          <a:lstStyle/>
          <a:p>
            <a:pPr algn="just"/>
            <a:r>
              <a:rPr lang="en-GB" sz="1600" i="0" dirty="0">
                <a:effectLst/>
                <a:latin typeface="-apple-system"/>
              </a:rPr>
              <a:t>Listed the records which will display the month names, failure landing outcomes in drone ship, booster versions, launch site for the months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950DB3F9-7D12-A4BA-F6BA-C84767CDFF4E}"/>
              </a:ext>
            </a:extLst>
          </p:cNvPr>
          <p:cNvPicPr>
            <a:picLocks noChangeAspect="1"/>
          </p:cNvPicPr>
          <p:nvPr/>
        </p:nvPicPr>
        <p:blipFill>
          <a:blip r:embed="rId3"/>
          <a:stretch>
            <a:fillRect/>
          </a:stretch>
        </p:blipFill>
        <p:spPr>
          <a:xfrm>
            <a:off x="186960" y="2927060"/>
            <a:ext cx="11818079" cy="195349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6" y="1782981"/>
            <a:ext cx="10905065" cy="365125"/>
          </a:xfrm>
          <a:prstGeom prst="rect">
            <a:avLst/>
          </a:prstGeom>
        </p:spPr>
        <p:txBody>
          <a:bodyPr vert="horz" lIns="91440" tIns="45720" rIns="91440" bIns="45720" rtlCol="0">
            <a:normAutofit/>
          </a:bodyPr>
          <a:lstStyle/>
          <a:p>
            <a:pPr algn="l"/>
            <a:r>
              <a:rPr lang="en-GB" sz="1400" b="1" i="0" dirty="0">
                <a:effectLst/>
                <a:latin typeface="-apple-system"/>
              </a:rPr>
              <a:t>Ranked the count of successful landing outcomes between the date 04-06-2010 and 20-03-2017 in descending order.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E0929143-910D-BD47-2512-CB03C6EB9E2A}"/>
              </a:ext>
            </a:extLst>
          </p:cNvPr>
          <p:cNvPicPr>
            <a:picLocks noChangeAspect="1"/>
          </p:cNvPicPr>
          <p:nvPr/>
        </p:nvPicPr>
        <p:blipFill>
          <a:blip r:embed="rId2"/>
          <a:stretch>
            <a:fillRect/>
          </a:stretch>
        </p:blipFill>
        <p:spPr>
          <a:xfrm>
            <a:off x="275332" y="2256504"/>
            <a:ext cx="11655475" cy="230349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1986289" y="1308538"/>
            <a:ext cx="8083044"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960680"/>
            <a:ext cx="11214172"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34028" y="1454291"/>
            <a:ext cx="10515600"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4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400" dirty="0">
                <a:solidFill>
                  <a:schemeClr val="accent3">
                    <a:lumMod val="25000"/>
                  </a:schemeClr>
                </a:solidFill>
                <a:latin typeface="Abadi" panose="020B0604020104020204" pitchFamily="34" charset="0"/>
              </a:rPr>
              <a:t>The project task is to predict whether the first stage of the SpaceX Falcon 9 rocket will land successfully. The interaction amongst various features that determine the success rate of a successful landing.</a:t>
            </a:r>
          </a:p>
          <a:p>
            <a:pPr lvl="1">
              <a:spcBef>
                <a:spcPts val="1400"/>
              </a:spcBef>
            </a:pPr>
            <a:r>
              <a:rPr lang="en-US" sz="14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700370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249382" y="1507254"/>
            <a:ext cx="11443854" cy="300932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gn="just">
              <a:lnSpc>
                <a:spcPct val="100000"/>
              </a:lnSpc>
              <a:spcBef>
                <a:spcPts val="1400"/>
              </a:spcBef>
            </a:pPr>
            <a:r>
              <a:rPr lang="en-US" sz="2200" dirty="0">
                <a:latin typeface="Abadi" panose="020B0604020104020204" pitchFamily="34" charset="0"/>
              </a:rPr>
              <a:t>Launch success rate started to increase since 2013 till 2020 with slight setback in 2018.</a:t>
            </a:r>
          </a:p>
          <a:p>
            <a:pPr algn="just">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showed the best success rate.</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location had the biggest number of successful launches of any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was the best machine learning algorithm for predicting failures and successes of SpaceX rocket launches.</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3D14F360-5F5C-0C00-E613-6EB4D595AC20}"/>
              </a:ext>
            </a:extLst>
          </p:cNvPr>
          <p:cNvSpPr txBox="1">
            <a:spLocks/>
          </p:cNvSpPr>
          <p:nvPr/>
        </p:nvSpPr>
        <p:spPr>
          <a:xfrm>
            <a:off x="770011" y="1383958"/>
            <a:ext cx="10687961" cy="540872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p>
          <a:p>
            <a:pPr lvl="1">
              <a:lnSpc>
                <a:spcPct val="120000"/>
              </a:lnSpc>
              <a:spcBef>
                <a:spcPts val="1400"/>
              </a:spcBef>
            </a:pPr>
            <a:r>
              <a:rPr lang="en-US" sz="7600" dirty="0">
                <a:solidFill>
                  <a:schemeClr val="bg2">
                    <a:lumMod val="50000"/>
                  </a:schemeClr>
                </a:solidFill>
                <a:latin typeface="Abadi"/>
              </a:rPr>
              <a:t>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cleaning, imputation and lastly One Hot Encoding have been performed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Logistic Regression, KNN, SVM and Decision Trees models have been implemented and evaluated and compared to find the best classifier</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
        <p:nvSpPr>
          <p:cNvPr id="2" name="Text Placeholder 2">
            <a:extLst>
              <a:ext uri="{FF2B5EF4-FFF2-40B4-BE49-F238E27FC236}">
                <a16:creationId xmlns:a16="http://schemas.microsoft.com/office/drawing/2014/main" id="{2CBB2F1E-BC91-BA97-3AE7-4411136C73B8}"/>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5"/>
              </a:rPr>
              <a:t>here</a:t>
            </a:r>
            <a:r>
              <a:rPr lang="en-US" sz="2200" dirty="0">
                <a:solidFill>
                  <a:schemeClr val="accent3">
                    <a:lumMod val="25000"/>
                  </a:schemeClr>
                </a:solidFill>
                <a:latin typeface="Abadi" panose="020B0604020104020204" pitchFamily="34" charset="0"/>
              </a:rPr>
              <a:t>.</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Falcon 9 launch records have been web-scrapped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Python module</a:t>
            </a:r>
          </a:p>
          <a:p>
            <a:pPr>
              <a:lnSpc>
                <a:spcPct val="100000"/>
              </a:lnSpc>
              <a:spcBef>
                <a:spcPts val="1400"/>
              </a:spcBef>
            </a:pPr>
            <a:r>
              <a:rPr lang="en-US" sz="2200" dirty="0">
                <a:solidFill>
                  <a:schemeClr val="accent3">
                    <a:lumMod val="25000"/>
                  </a:schemeClr>
                </a:solidFill>
                <a:latin typeface="Abadi"/>
              </a:rPr>
              <a:t>The table has been parsed and converted into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2066</TotalTime>
  <Words>1625</Words>
  <Application>Microsoft Macintosh PowerPoint</Application>
  <PresentationFormat>Widescreen</PresentationFormat>
  <Paragraphs>203</Paragraphs>
  <Slides>46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-apple-system</vt: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Kamil Chłosta</cp:lastModifiedBy>
  <cp:revision>201</cp:revision>
  <dcterms:created xsi:type="dcterms:W3CDTF">2021-04-29T18:58:34Z</dcterms:created>
  <dcterms:modified xsi:type="dcterms:W3CDTF">2022-10-18T11:55:12Z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